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17" r:id="rId4"/>
    <p:sldId id="296" r:id="rId5"/>
    <p:sldId id="277" r:id="rId6"/>
    <p:sldId id="278" r:id="rId7"/>
    <p:sldId id="279" r:id="rId8"/>
    <p:sldId id="297" r:id="rId9"/>
    <p:sldId id="280" r:id="rId10"/>
    <p:sldId id="318" r:id="rId11"/>
    <p:sldId id="281" r:id="rId12"/>
    <p:sldId id="298" r:id="rId13"/>
    <p:sldId id="299" r:id="rId14"/>
    <p:sldId id="300" r:id="rId15"/>
    <p:sldId id="284" r:id="rId16"/>
    <p:sldId id="286" r:id="rId17"/>
    <p:sldId id="288" r:id="rId18"/>
    <p:sldId id="287" r:id="rId19"/>
    <p:sldId id="289" r:id="rId20"/>
    <p:sldId id="291" r:id="rId21"/>
    <p:sldId id="290" r:id="rId22"/>
    <p:sldId id="301" r:id="rId23"/>
    <p:sldId id="292" r:id="rId24"/>
    <p:sldId id="294" r:id="rId25"/>
    <p:sldId id="295" r:id="rId26"/>
    <p:sldId id="303" r:id="rId27"/>
    <p:sldId id="304" r:id="rId28"/>
    <p:sldId id="311" r:id="rId29"/>
    <p:sldId id="306" r:id="rId30"/>
    <p:sldId id="307" r:id="rId31"/>
    <p:sldId id="293" r:id="rId32"/>
    <p:sldId id="308" r:id="rId33"/>
    <p:sldId id="309" r:id="rId34"/>
    <p:sldId id="310" r:id="rId35"/>
    <p:sldId id="312" r:id="rId36"/>
    <p:sldId id="314" r:id="rId37"/>
    <p:sldId id="315" r:id="rId38"/>
    <p:sldId id="313" r:id="rId39"/>
    <p:sldId id="316" r:id="rId40"/>
    <p:sldId id="276" r:id="rId41"/>
  </p:sldIdLst>
  <p:sldSz cx="20104100" cy="11309350"/>
  <p:notesSz cx="20104100" cy="1130935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Quicksand" pitchFamily="2" charset="7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QfiI/P02COwuh1klFQV5HlnZN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/>
    <p:restoredTop sz="97327"/>
  </p:normalViewPr>
  <p:slideViewPr>
    <p:cSldViewPr snapToGrid="0">
      <p:cViewPr varScale="1">
        <p:scale>
          <a:sx n="103" d="100"/>
          <a:sy n="103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 dirty="0"/>
              <a:t>Make it less mystical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 dirty="0"/>
              <a:t>Not need to understand everything</a:t>
            </a:r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 dirty="0"/>
              <a:t>Make it less mystical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 dirty="0"/>
              <a:t>Not need to understand everything</a:t>
            </a:r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456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production</a:t>
            </a:r>
            <a:r>
              <a:rPr lang="nl-NL" dirty="0"/>
              <a:t> environment later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One</a:t>
            </a:r>
            <a:r>
              <a:rPr lang="nl-NL" dirty="0"/>
              <a:t> terminal </a:t>
            </a:r>
            <a:r>
              <a:rPr lang="nl-NL" dirty="0" err="1"/>
              <a:t>command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 </a:t>
            </a:r>
            <a:r>
              <a:rPr lang="nl-NL" dirty="0" err="1"/>
              <a:t>it</a:t>
            </a:r>
            <a:r>
              <a:rPr lang="nl-NL" dirty="0"/>
              <a:t> 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114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production</a:t>
            </a:r>
            <a:r>
              <a:rPr lang="nl-NL" dirty="0"/>
              <a:t> environment later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One</a:t>
            </a:r>
            <a:r>
              <a:rPr lang="nl-NL" dirty="0"/>
              <a:t> terminal </a:t>
            </a:r>
            <a:r>
              <a:rPr lang="nl-NL" dirty="0" err="1"/>
              <a:t>command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 </a:t>
            </a:r>
            <a:r>
              <a:rPr lang="nl-NL" dirty="0" err="1"/>
              <a:t>it</a:t>
            </a:r>
            <a:r>
              <a:rPr lang="nl-NL" dirty="0"/>
              <a:t> 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9505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production</a:t>
            </a:r>
            <a:r>
              <a:rPr lang="nl-NL" dirty="0"/>
              <a:t> environment later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One</a:t>
            </a:r>
            <a:r>
              <a:rPr lang="nl-NL" dirty="0"/>
              <a:t> terminal </a:t>
            </a:r>
            <a:r>
              <a:rPr lang="nl-NL" dirty="0" err="1"/>
              <a:t>command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 </a:t>
            </a:r>
            <a:r>
              <a:rPr lang="nl-NL" dirty="0" err="1"/>
              <a:t>it</a:t>
            </a:r>
            <a:r>
              <a:rPr lang="nl-NL" dirty="0"/>
              <a:t> 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875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production</a:t>
            </a:r>
            <a:r>
              <a:rPr lang="nl-NL" dirty="0"/>
              <a:t> environment later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One</a:t>
            </a:r>
            <a:r>
              <a:rPr lang="nl-NL" dirty="0"/>
              <a:t> terminal </a:t>
            </a:r>
            <a:r>
              <a:rPr lang="nl-NL" dirty="0" err="1"/>
              <a:t>command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 </a:t>
            </a:r>
            <a:r>
              <a:rPr lang="nl-NL" dirty="0" err="1"/>
              <a:t>it</a:t>
            </a:r>
            <a:r>
              <a:rPr lang="nl-NL" dirty="0"/>
              <a:t> 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6313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Check: wie heeft Docker gebruikt / waarom?</a:t>
            </a:r>
            <a:endParaRPr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2567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87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260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9937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393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in the </a:t>
            </a:r>
            <a:r>
              <a:rPr lang="en-US" sz="1200" b="1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space as Docker Swarm</a:t>
            </a:r>
            <a:r>
              <a:rPr lang="en-US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ECS and is a </a:t>
            </a:r>
            <a:r>
              <a:rPr lang="en-US" sz="1200" b="1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orchestrator</a:t>
            </a:r>
            <a:endParaRPr sz="12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the most popular container orchestrator, </a:t>
            </a:r>
            <a:r>
              <a:rPr lang="en-US" sz="1200" b="1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by Google</a:t>
            </a:r>
            <a:endParaRPr dirty="0"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323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65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4110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5945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Check: wie heeft Docker gebruikt / waarom?</a:t>
            </a:r>
            <a:endParaRPr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321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572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0613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374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71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Check: wie heeft Docker gebruikt / waarom?</a:t>
            </a:r>
            <a:endParaRPr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93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 dirty="0"/>
              <a:t>Make it less mystical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 dirty="0"/>
              <a:t>Not need to understand everything</a:t>
            </a:r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386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7508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526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8789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6535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049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686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Check: wie heeft Docker gebruikt / waarom?</a:t>
            </a:r>
            <a:endParaRPr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881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290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Check: wie heeft Docker gebruikt / waarom?</a:t>
            </a:r>
            <a:endParaRPr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1860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15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in the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space as Docker Swarm</a:t>
            </a: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ECS and is a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orchestrator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the most popular container orchestrator,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by Google</a:t>
            </a:r>
            <a:endParaRPr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71246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ready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compose</a:t>
            </a:r>
            <a:endParaRPr lang="nl-NL" sz="12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Will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try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and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fix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unhealthiness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in containers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If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one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of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the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API’s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is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getting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a lot more traffic,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redirect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to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another</a:t>
            </a:r>
            <a:r>
              <a:rPr lang="nl-NL" sz="1200" b="0" i="0" u="none" strike="noStrik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nl-NL" sz="1200" b="0" i="0" u="none" strike="noStrik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one</a:t>
            </a:r>
            <a:endParaRPr dirty="0"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9680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in the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space as Docker Swarm</a:t>
            </a: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ECS and is a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orchestrator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the most popular container orchestrator,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by Google</a:t>
            </a:r>
            <a:endParaRPr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75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in the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space as Docker Swarm</a:t>
            </a: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ECS and is a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orchestrator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the most popular container orchestrator,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by Google</a:t>
            </a:r>
            <a:endParaRPr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758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in the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space as Docker Swarm</a:t>
            </a: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ECS and is a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orchestrator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the most popular container orchestrator,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by Google</a:t>
            </a:r>
            <a:endParaRPr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864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in the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space as Docker Swarm</a:t>
            </a: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ECS and is a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orchestrator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is the most popular container orchestrator, </a:t>
            </a:r>
            <a:r>
              <a:rPr lang="en-US" sz="12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by Google</a:t>
            </a:r>
            <a:endParaRPr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424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lue)">
  <p:cSld name="Title (blu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3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23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Text 2 columns seperate (white)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8794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body" idx="2"/>
          </p:nvPr>
        </p:nvSpPr>
        <p:spPr>
          <a:xfrm>
            <a:off x="10378800" y="2160000"/>
            <a:ext cx="8794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33"/>
          <p:cNvCxnSpPr/>
          <p:nvPr/>
        </p:nvCxnSpPr>
        <p:spPr>
          <a:xfrm>
            <a:off x="90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" name="Google Shape;8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Quote Text (turqouise / white)">
  <p:cSld name="Content - Quote Text (turqouise / white)">
    <p:bg>
      <p:bgPr>
        <a:solidFill>
          <a:srgbClr val="00B9AD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1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4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4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marR="0" lvl="8" indent="-22860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5" name="Google Shape;95;p34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4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8" name="Google Shape;9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Quote Text (blue / white)">
  <p:cSld name="Content - Quote Text (blue / white)">
    <p:bg>
      <p:bgPr>
        <a:solidFill>
          <a:srgbClr val="0C2749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1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5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marR="0" lvl="8" indent="-22860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5" name="Google Shape;105;p35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6" name="Google Shape;10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5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8" name="Google Shape;10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Quote Text (amaranth / white)">
  <p:cSld name="Content - Quote Text (amaranth / white)">
    <p:bg>
      <p:bgPr>
        <a:solidFill>
          <a:srgbClr val="EE2F5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1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marR="0" lvl="8" indent="-22860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5" name="Google Shape;115;p36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6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8" name="Google Shape;11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straight (white)">
  <p:cSld name="Content - Visual straight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7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7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6" name="Google Shape;12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zero (white)">
  <p:cSld name="Content - Visual zero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8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1" name="Google Shape;131;p38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" name="Google Shape;13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8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4" name="Google Shape;13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one (white)">
  <p:cSld name="Content - Visual one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20105510" cy="113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9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39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9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(static)">
  <p:cSld name="Content - Visual (static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0"/>
          <p:cNvSpPr txBox="1">
            <a:spLocks noGrp="1"/>
          </p:cNvSpPr>
          <p:nvPr>
            <p:ph type="body" idx="1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2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0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(animation)">
  <p:cSld name="Content - Visual (animation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3493054" cy="1132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1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Text 2 columns continuous (white)">
  <p:cSld name="Content - Text 2 columns continuous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4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5" name="Google Shape;25;p24"/>
          <p:cNvCxnSpPr/>
          <p:nvPr/>
        </p:nvCxnSpPr>
        <p:spPr>
          <a:xfrm>
            <a:off x="90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cover (blue)">
  <p:cSld name="Backcover (blue)">
    <p:bg>
      <p:bgPr>
        <a:solidFill>
          <a:srgbClr val="0C2749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20105510" cy="113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3464246"/>
            <a:ext cx="7200000" cy="25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6"/>
          <p:cNvSpPr/>
          <p:nvPr/>
        </p:nvSpPr>
        <p:spPr>
          <a:xfrm>
            <a:off x="0" y="10242000"/>
            <a:ext cx="20104101" cy="1080000"/>
          </a:xfrm>
          <a:prstGeom prst="rect">
            <a:avLst/>
          </a:prstGeom>
          <a:solidFill>
            <a:srgbClr val="00B9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26"/>
          <p:cNvGrpSpPr/>
          <p:nvPr/>
        </p:nvGrpSpPr>
        <p:grpSpPr>
          <a:xfrm>
            <a:off x="2398600" y="10548000"/>
            <a:ext cx="2954450" cy="362984"/>
            <a:chOff x="900000" y="9898497"/>
            <a:chExt cx="2954450" cy="362984"/>
          </a:xfrm>
        </p:grpSpPr>
        <p:sp>
          <p:nvSpPr>
            <p:cNvPr id="35" name="Google Shape;35;p26"/>
            <p:cNvSpPr/>
            <p:nvPr/>
          </p:nvSpPr>
          <p:spPr>
            <a:xfrm>
              <a:off x="90000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Phone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6" name="Google Shape;36;p26"/>
            <p:cNvSpPr/>
            <p:nvPr/>
          </p:nvSpPr>
          <p:spPr>
            <a:xfrm>
              <a:off x="1695450" y="9898497"/>
              <a:ext cx="2159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Arial"/>
                  <a:ea typeface="Arial"/>
                  <a:cs typeface="Arial"/>
                  <a:sym typeface="Arial"/>
                </a:rPr>
                <a:t>+31 (0)168 479294</a:t>
              </a:r>
              <a:endParaRPr sz="1800" b="0" i="0" u="none" strike="noStrike" cap="none">
                <a:solidFill>
                  <a:srgbClr val="0C27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26"/>
          <p:cNvGrpSpPr/>
          <p:nvPr/>
        </p:nvGrpSpPr>
        <p:grpSpPr>
          <a:xfrm>
            <a:off x="6013450" y="10548000"/>
            <a:ext cx="3467100" cy="362984"/>
            <a:chOff x="5226050" y="9898497"/>
            <a:chExt cx="3467100" cy="362984"/>
          </a:xfrm>
        </p:grpSpPr>
        <p:sp>
          <p:nvSpPr>
            <p:cNvPr id="38" name="Google Shape;38;p26"/>
            <p:cNvSpPr/>
            <p:nvPr/>
          </p:nvSpPr>
          <p:spPr>
            <a:xfrm>
              <a:off x="522605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Email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" name="Google Shape;39;p26"/>
            <p:cNvSpPr/>
            <p:nvPr/>
          </p:nvSpPr>
          <p:spPr>
            <a:xfrm>
              <a:off x="5937250" y="9898497"/>
              <a:ext cx="27559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Arial"/>
                  <a:ea typeface="Arial"/>
                  <a:cs typeface="Arial"/>
                  <a:sym typeface="Arial"/>
                </a:rPr>
                <a:t>info@bigdatarepublic.nl</a:t>
              </a:r>
              <a:endParaRPr sz="1800" b="0" i="0" u="none" strike="noStrike" cap="none">
                <a:solidFill>
                  <a:srgbClr val="0C27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26"/>
          <p:cNvGrpSpPr/>
          <p:nvPr/>
        </p:nvGrpSpPr>
        <p:grpSpPr>
          <a:xfrm>
            <a:off x="10053862" y="10548000"/>
            <a:ext cx="7465788" cy="362984"/>
            <a:chOff x="9901462" y="9898497"/>
            <a:chExt cx="7465788" cy="362984"/>
          </a:xfrm>
        </p:grpSpPr>
        <p:sp>
          <p:nvSpPr>
            <p:cNvPr id="41" name="Google Shape;41;p26"/>
            <p:cNvSpPr/>
            <p:nvPr/>
          </p:nvSpPr>
          <p:spPr>
            <a:xfrm>
              <a:off x="10890250" y="9898497"/>
              <a:ext cx="6477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Arial"/>
                  <a:ea typeface="Arial"/>
                  <a:cs typeface="Arial"/>
                  <a:sym typeface="Arial"/>
                </a:rPr>
                <a:t>Coltbaan 4C, 3439 NG Nieuwegein, The Netherlands</a:t>
              </a:r>
              <a:endParaRPr sz="1800" b="0" i="0" u="none" strike="noStrike" cap="none">
                <a:solidFill>
                  <a:srgbClr val="0C27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6"/>
            <p:cNvSpPr/>
            <p:nvPr/>
          </p:nvSpPr>
          <p:spPr>
            <a:xfrm>
              <a:off x="9901462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Address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43" name="Google Shape;4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2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(blue)">
  <p:cSld name="Cover (blu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4304675"/>
            <a:ext cx="72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turqouise)">
  <p:cSld name="Title (turqouis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8" name="Google Shape;4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28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>
  <p:cSld name="Title (gradien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" name="Google Shape;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9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29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" name="Google Shape;5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amaranth)">
  <p:cSld name="Title (amaranth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2" name="Google Shape;6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0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30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00B9A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(pearl)">
  <p:cSld name="Section (pearl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1" name="Google Shape;71;p31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w="635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31"/>
          <p:cNvSpPr txBox="1">
            <a:spLocks noGrp="1"/>
          </p:cNvSpPr>
          <p:nvPr>
            <p:ph type="ctrTitle"/>
          </p:nvPr>
        </p:nvSpPr>
        <p:spPr>
          <a:xfrm>
            <a:off x="900000" y="4522559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>
                <a:solidFill>
                  <a:srgbClr val="0C2749"/>
                </a:solidFill>
              </a:defRPr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Text White 1 column  (white)">
  <p:cSld name="Content - Text White 1 column 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Arial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32"/>
          <p:cNvCxnSpPr/>
          <p:nvPr/>
        </p:nvCxnSpPr>
        <p:spPr>
          <a:xfrm>
            <a:off x="90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 sz="3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228600" algn="l" rtl="0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Arial"/>
              <a:buNone/>
              <a:defRPr sz="2800" b="0" i="0" u="none" strike="noStrike" cap="none">
                <a:solidFill>
                  <a:srgbClr val="0C274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Arial"/>
              <a:buChar char="•"/>
              <a:defRPr sz="2800" b="0" i="0" u="none" strike="noStrike" cap="none">
                <a:solidFill>
                  <a:srgbClr val="0C274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  <a:defRPr sz="2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 sz="3400" b="0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 sz="3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cron-job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cheatshe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</a:t>
            </a:r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/>
              <a:t>Part 1</a:t>
            </a:r>
            <a:endParaRPr/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October 10,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900000" y="4068573"/>
            <a:ext cx="18306001" cy="12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Minikube</a:t>
            </a:r>
            <a:endParaRPr dirty="0"/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October 10, 2019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01DBF2-721F-8651-E786-1BB328CE0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24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nl-NL" b="0" dirty="0" err="1">
                <a:latin typeface="+mn-lt"/>
              </a:rPr>
              <a:t>Local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Kubernetes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for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learning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and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developing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purposes</a:t>
            </a:r>
            <a:endParaRPr lang="nl-NL" b="0" dirty="0"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0" dirty="0" err="1">
                <a:latin typeface="+mn-lt"/>
              </a:rPr>
              <a:t>All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you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need</a:t>
            </a:r>
            <a:r>
              <a:rPr lang="nl-NL" b="0" dirty="0">
                <a:latin typeface="+mn-lt"/>
              </a:rPr>
              <a:t> is Docker, </a:t>
            </a:r>
            <a:r>
              <a:rPr lang="nl-NL" b="0" dirty="0" err="1">
                <a:latin typeface="+mn-lt"/>
              </a:rPr>
              <a:t>and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Kubernetes</a:t>
            </a:r>
            <a:r>
              <a:rPr lang="nl-NL" b="0" dirty="0">
                <a:latin typeface="+mn-lt"/>
              </a:rPr>
              <a:t> is a single </a:t>
            </a:r>
            <a:r>
              <a:rPr lang="nl-NL" b="0" dirty="0" err="1">
                <a:latin typeface="+mn-lt"/>
              </a:rPr>
              <a:t>command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away</a:t>
            </a:r>
            <a:r>
              <a:rPr lang="nl-NL" b="0" dirty="0">
                <a:latin typeface="+mn-lt"/>
              </a:rPr>
              <a:t>: </a:t>
            </a:r>
            <a:r>
              <a:rPr lang="nl-NL" dirty="0" err="1">
                <a:latin typeface="+mn-lt"/>
              </a:rPr>
              <a:t>minkube</a:t>
            </a:r>
            <a:r>
              <a:rPr lang="nl-NL" dirty="0">
                <a:latin typeface="+mn-lt"/>
              </a:rPr>
              <a:t> start </a:t>
            </a:r>
            <a:endParaRPr lang="nl-NL" b="0" dirty="0">
              <a:latin typeface="+mn-lt"/>
            </a:endParaRP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dirty="0">
              <a:latin typeface="+mn-lt"/>
            </a:endParaRPr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Minikube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021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 err="1">
                <a:latin typeface="+mn-lt"/>
              </a:rPr>
              <a:t>Let’s</a:t>
            </a:r>
            <a:r>
              <a:rPr lang="nl-NL" dirty="0">
                <a:latin typeface="+mn-lt"/>
              </a:rPr>
              <a:t> begin </a:t>
            </a:r>
            <a:r>
              <a:rPr lang="nl-NL" dirty="0" err="1">
                <a:latin typeface="+mn-lt"/>
              </a:rPr>
              <a:t>our</a:t>
            </a:r>
            <a:r>
              <a:rPr lang="nl-NL" dirty="0">
                <a:latin typeface="+mn-lt"/>
              </a:rPr>
              <a:t> cluster: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>
                <a:latin typeface="+mn-lt"/>
              </a:rPr>
              <a:t>	</a:t>
            </a:r>
            <a:r>
              <a:rPr lang="nl-NL" b="1" dirty="0" err="1">
                <a:latin typeface="+mn-lt"/>
              </a:rPr>
              <a:t>minikube</a:t>
            </a:r>
            <a:r>
              <a:rPr lang="nl-NL" b="1" dirty="0">
                <a:latin typeface="+mn-lt"/>
              </a:rPr>
              <a:t> start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b="1" dirty="0">
              <a:latin typeface="+mn-lt"/>
            </a:endParaRP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 err="1">
                <a:latin typeface="+mn-lt"/>
              </a:rPr>
              <a:t>To</a:t>
            </a:r>
            <a:r>
              <a:rPr lang="nl-NL" dirty="0">
                <a:latin typeface="+mn-lt"/>
              </a:rPr>
              <a:t> open </a:t>
            </a:r>
            <a:r>
              <a:rPr lang="nl-NL" dirty="0" err="1">
                <a:latin typeface="+mn-lt"/>
              </a:rPr>
              <a:t>the</a:t>
            </a:r>
            <a:r>
              <a:rPr lang="nl-NL" dirty="0">
                <a:latin typeface="+mn-lt"/>
              </a:rPr>
              <a:t> dashboard: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>
                <a:latin typeface="+mn-lt"/>
              </a:rPr>
              <a:t>	</a:t>
            </a:r>
            <a:r>
              <a:rPr lang="nl-NL" b="1" dirty="0" err="1">
                <a:latin typeface="+mn-lt"/>
              </a:rPr>
              <a:t>minikube</a:t>
            </a:r>
            <a:r>
              <a:rPr lang="nl-NL" b="1" dirty="0">
                <a:latin typeface="+mn-lt"/>
              </a:rPr>
              <a:t> dashboard</a:t>
            </a:r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time! 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835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deployment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counter --image=</a:t>
            </a:r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app:latest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replicas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=4</a:t>
            </a:r>
          </a:p>
          <a:p>
            <a:endParaRPr lang="nl-NL" b="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expose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deployment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counter --type=</a:t>
            </a:r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NodePort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--port=8000 –target port=8000</a:t>
            </a:r>
          </a:p>
          <a:p>
            <a:endParaRPr lang="nl-N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port-forward service/counter 8000:8000</a:t>
            </a:r>
          </a:p>
          <a:p>
            <a:endParaRPr lang="nl-NL" b="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endParaRPr lang="nl-NL" b="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r>
              <a:rPr lang="nl-NL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Delete a </a:t>
            </a:r>
            <a:r>
              <a:rPr lang="nl-NL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pod</a:t>
            </a:r>
            <a:r>
              <a:rPr lang="nl-NL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NL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nl-NL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NL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recreate</a:t>
            </a:r>
            <a:r>
              <a:rPr lang="nl-NL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NL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nl-NL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nl-NL" b="0" dirty="0">
                <a:solidFill>
                  <a:schemeClr val="tx1"/>
                </a:solidFill>
                <a:latin typeface="Menlo" panose="020B0609030804020204" pitchFamily="49" charset="0"/>
              </a:rPr>
              <a:t>		</a:t>
            </a:r>
            <a:r>
              <a:rPr lang="nl-NL" dirty="0" err="1"/>
              <a:t>kubectl</a:t>
            </a:r>
            <a:r>
              <a:rPr lang="nl-NL" dirty="0">
                <a:solidFill>
                  <a:srgbClr val="BBBBBB"/>
                </a:solidFill>
                <a:effectLst/>
              </a:rPr>
              <a:t> </a:t>
            </a:r>
            <a:r>
              <a:rPr lang="nl-NL" dirty="0"/>
              <a:t>delete</a:t>
            </a:r>
            <a:r>
              <a:rPr lang="nl-NL" dirty="0">
                <a:solidFill>
                  <a:srgbClr val="BBBBBB"/>
                </a:solidFill>
                <a:effectLst/>
              </a:rPr>
              <a:t> </a:t>
            </a:r>
            <a:r>
              <a:rPr lang="nl-NL" dirty="0" err="1"/>
              <a:t>pods</a:t>
            </a:r>
            <a:r>
              <a:rPr lang="nl-NL" dirty="0">
                <a:solidFill>
                  <a:srgbClr val="BBBBBB"/>
                </a:solidFill>
                <a:effectLst/>
              </a:rPr>
              <a:t> </a:t>
            </a:r>
            <a:r>
              <a:rPr lang="nl-NL" dirty="0"/>
              <a:t>&lt;</a:t>
            </a:r>
            <a:r>
              <a:rPr lang="nl-NL" dirty="0" err="1"/>
              <a:t>pod</a:t>
            </a:r>
            <a:r>
              <a:rPr lang="nl-NL" dirty="0">
                <a:solidFill>
                  <a:srgbClr val="BBBBBB"/>
                </a:solidFill>
                <a:effectLst/>
              </a:rPr>
              <a:t> </a:t>
            </a:r>
            <a:r>
              <a:rPr lang="nl-NL" dirty="0"/>
              <a:t>name&gt;</a:t>
            </a:r>
            <a:endParaRPr lang="nl-N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dirty="0">
              <a:latin typeface="+mn-lt"/>
            </a:endParaRPr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Put the container in the cluster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10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nl-NL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nl-NL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delete resources:</a:t>
            </a:r>
          </a:p>
          <a:p>
            <a:r>
              <a:rPr lang="nl-NL" dirty="0">
                <a:solidFill>
                  <a:schemeClr val="tx1"/>
                </a:solidFill>
                <a:latin typeface="Menlo" panose="020B0609030804020204" pitchFamily="49" charset="0"/>
              </a:rPr>
              <a:t>	</a:t>
            </a:r>
            <a:r>
              <a:rPr lang="nl-NL" dirty="0" err="1">
                <a:solidFill>
                  <a:schemeClr val="tx1"/>
                </a:solidFill>
                <a:latin typeface="Menlo" panose="020B0609030804020204" pitchFamily="49" charset="0"/>
              </a:rPr>
              <a:t>kubectl</a:t>
            </a:r>
            <a:r>
              <a:rPr lang="nl-NL" dirty="0">
                <a:solidFill>
                  <a:schemeClr val="tx1"/>
                </a:solidFill>
                <a:latin typeface="Menlo" panose="020B0609030804020204" pitchFamily="49" charset="0"/>
              </a:rPr>
              <a:t> delete &lt;</a:t>
            </a:r>
            <a:r>
              <a:rPr lang="nl-NL" dirty="0" err="1">
                <a:solidFill>
                  <a:schemeClr val="tx1"/>
                </a:solidFill>
                <a:latin typeface="Menlo" panose="020B0609030804020204" pitchFamily="49" charset="0"/>
              </a:rPr>
              <a:t>whatever</a:t>
            </a:r>
            <a:r>
              <a:rPr lang="nl-NL" dirty="0">
                <a:solidFill>
                  <a:schemeClr val="tx1"/>
                </a:solidFill>
                <a:latin typeface="Menlo" panose="020B0609030804020204" pitchFamily="49" charset="0"/>
              </a:rPr>
              <a:t> </a:t>
            </a:r>
            <a:r>
              <a:rPr lang="nl-NL" dirty="0" err="1">
                <a:solidFill>
                  <a:schemeClr val="tx1"/>
                </a:solidFill>
                <a:latin typeface="Menlo" panose="020B0609030804020204" pitchFamily="49" charset="0"/>
              </a:rPr>
              <a:t>you</a:t>
            </a:r>
            <a:r>
              <a:rPr lang="nl-NL" dirty="0">
                <a:solidFill>
                  <a:schemeClr val="tx1"/>
                </a:solidFill>
                <a:latin typeface="Menlo" panose="020B0609030804020204" pitchFamily="49" charset="0"/>
              </a:rPr>
              <a:t> want&gt;</a:t>
            </a:r>
          </a:p>
          <a:p>
            <a:endParaRPr lang="nl-NL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r>
              <a:rPr lang="nl-NL" b="0" dirty="0" err="1">
                <a:solidFill>
                  <a:schemeClr val="tx1"/>
                </a:solidFill>
                <a:latin typeface="Menlo" panose="020B0609030804020204" pitchFamily="49" charset="0"/>
              </a:rPr>
              <a:t>To</a:t>
            </a:r>
            <a:r>
              <a:rPr lang="nl-NL" b="0" dirty="0">
                <a:solidFill>
                  <a:schemeClr val="tx1"/>
                </a:solidFill>
                <a:latin typeface="Menlo" panose="020B0609030804020204" pitchFamily="49" charset="0"/>
              </a:rPr>
              <a:t> delete </a:t>
            </a:r>
            <a:r>
              <a:rPr lang="nl-NL" b="0" dirty="0" err="1">
                <a:solidFill>
                  <a:schemeClr val="tx1"/>
                </a:solidFill>
                <a:latin typeface="Menlo" panose="020B0609030804020204" pitchFamily="49" charset="0"/>
              </a:rPr>
              <a:t>the</a:t>
            </a:r>
            <a:r>
              <a:rPr lang="nl-NL" b="0" dirty="0">
                <a:solidFill>
                  <a:schemeClr val="tx1"/>
                </a:solidFill>
                <a:latin typeface="Menlo" panose="020B0609030804020204" pitchFamily="49" charset="0"/>
              </a:rPr>
              <a:t> cluster:</a:t>
            </a:r>
          </a:p>
          <a:p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l-NL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minikube</a:t>
            </a:r>
            <a:r>
              <a:rPr lang="nl-NL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delete</a:t>
            </a:r>
            <a:endParaRPr lang="nl-NL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dirty="0">
              <a:latin typeface="+mn-lt"/>
            </a:endParaRPr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 up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954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900000" y="4068573"/>
            <a:ext cx="18306001" cy="12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Architecture</a:t>
            </a:r>
            <a:endParaRPr dirty="0"/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October 10, 2019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E2D496-0CA0-17D5-124A-EA446CCBB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75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AD4F6F5-4FBB-9773-AFB5-CB144F5D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717" y="1516873"/>
            <a:ext cx="8922666" cy="827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9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CE4AC77-D1EA-C3EF-E7AB-4DF66DE8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41" y="1643330"/>
            <a:ext cx="12147817" cy="86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2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1592E9B-CCAF-B099-E55D-D978F5DA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216" y="1283329"/>
            <a:ext cx="11895667" cy="870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4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Pod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8E0F21B-C06B-C55A-F872-2FD9CE74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917" y="720000"/>
            <a:ext cx="7806266" cy="94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Introduction</a:t>
            </a:r>
            <a:endParaRPr lang="nl-NL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Minikube</a:t>
            </a:r>
            <a:endParaRPr lang="nl-NL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/>
              <a:t>Overall </a:t>
            </a:r>
            <a:r>
              <a:rPr lang="nl-NL" dirty="0" err="1"/>
              <a:t>architecture</a:t>
            </a:r>
            <a:endParaRPr lang="nl-NL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Pods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Deployments</a:t>
            </a:r>
            <a:endParaRPr lang="nl-NL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/>
              <a:t>Services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Cron</a:t>
            </a:r>
            <a:r>
              <a:rPr lang="nl-NL" dirty="0"/>
              <a:t> jobs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dirty="0"/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Contents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1C8EE2-5148-70F4-D0DF-B1CFC083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66" y="1643330"/>
            <a:ext cx="16056401" cy="7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AB2B5E-48F9-AD27-1637-7A0EC627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891" y="906752"/>
            <a:ext cx="10238318" cy="94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Lots of port-forwarding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sp>
        <p:nvSpPr>
          <p:cNvPr id="2" name="Google Shape;167;p2">
            <a:extLst>
              <a:ext uri="{FF2B5EF4-FFF2-40B4-BE49-F238E27FC236}">
                <a16:creationId xmlns:a16="http://schemas.microsoft.com/office/drawing/2014/main" id="{45774E01-E7F7-0C2B-FF1C-8A7DD60756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>
                <a:latin typeface="+mn-lt"/>
              </a:rPr>
              <a:t>Our</a:t>
            </a:r>
            <a:r>
              <a:rPr lang="nl-NL" dirty="0">
                <a:latin typeface="+mn-lt"/>
              </a:rPr>
              <a:t> app is </a:t>
            </a:r>
            <a:r>
              <a:rPr lang="nl-NL" dirty="0" err="1">
                <a:latin typeface="+mn-lt"/>
              </a:rPr>
              <a:t>inside</a:t>
            </a:r>
            <a:r>
              <a:rPr lang="nl-NL" dirty="0">
                <a:latin typeface="+mn-lt"/>
              </a:rPr>
              <a:t> a </a:t>
            </a:r>
            <a:r>
              <a:rPr lang="nl-NL" b="1" dirty="0">
                <a:latin typeface="+mn-lt"/>
              </a:rPr>
              <a:t>container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with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its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own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network</a:t>
            </a:r>
            <a:endParaRPr lang="nl-NL" dirty="0">
              <a:latin typeface="+mn-lt"/>
            </a:endParaRP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>
                <a:latin typeface="+mn-lt"/>
              </a:rPr>
              <a:t>The container is </a:t>
            </a:r>
            <a:r>
              <a:rPr lang="nl-NL" dirty="0" err="1">
                <a:latin typeface="+mn-lt"/>
              </a:rPr>
              <a:t>inside</a:t>
            </a:r>
            <a:r>
              <a:rPr lang="nl-NL" dirty="0">
                <a:latin typeface="+mn-lt"/>
              </a:rPr>
              <a:t> a </a:t>
            </a:r>
            <a:r>
              <a:rPr lang="nl-NL" b="1" dirty="0" err="1">
                <a:latin typeface="+mn-lt"/>
              </a:rPr>
              <a:t>pod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with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its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own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network</a:t>
            </a:r>
            <a:endParaRPr lang="nl-NL" dirty="0">
              <a:latin typeface="+mn-lt"/>
            </a:endParaRP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>
                <a:latin typeface="+mn-lt"/>
              </a:rPr>
              <a:t>The </a:t>
            </a:r>
            <a:r>
              <a:rPr lang="nl-NL" dirty="0" err="1">
                <a:latin typeface="+mn-lt"/>
              </a:rPr>
              <a:t>pod</a:t>
            </a:r>
            <a:r>
              <a:rPr lang="nl-NL" dirty="0">
                <a:latin typeface="+mn-lt"/>
              </a:rPr>
              <a:t> is </a:t>
            </a:r>
            <a:r>
              <a:rPr lang="nl-NL" dirty="0" err="1">
                <a:latin typeface="+mn-lt"/>
              </a:rPr>
              <a:t>inside</a:t>
            </a:r>
            <a:r>
              <a:rPr lang="nl-NL" dirty="0">
                <a:latin typeface="+mn-lt"/>
              </a:rPr>
              <a:t> a </a:t>
            </a:r>
            <a:r>
              <a:rPr lang="nl-NL" b="1" dirty="0">
                <a:latin typeface="+mn-lt"/>
              </a:rPr>
              <a:t>node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with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its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own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network</a:t>
            </a:r>
            <a:endParaRPr lang="nl-NL" dirty="0">
              <a:latin typeface="+mn-lt"/>
            </a:endParaRP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>
                <a:latin typeface="+mn-lt"/>
              </a:rPr>
              <a:t>We </a:t>
            </a:r>
            <a:r>
              <a:rPr lang="nl-NL" dirty="0" err="1">
                <a:latin typeface="+mn-lt"/>
              </a:rPr>
              <a:t>need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to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expose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the</a:t>
            </a:r>
            <a:r>
              <a:rPr lang="nl-NL" dirty="0">
                <a:latin typeface="+mn-lt"/>
              </a:rPr>
              <a:t> node </a:t>
            </a:r>
            <a:r>
              <a:rPr lang="nl-NL" dirty="0" err="1">
                <a:latin typeface="+mn-lt"/>
              </a:rPr>
              <a:t>to</a:t>
            </a:r>
            <a:r>
              <a:rPr lang="nl-NL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our</a:t>
            </a:r>
            <a:r>
              <a:rPr lang="nl-NL" dirty="0">
                <a:latin typeface="+mn-lt"/>
              </a:rPr>
              <a:t> </a:t>
            </a:r>
            <a:r>
              <a:rPr lang="nl-NL" b="1" dirty="0">
                <a:latin typeface="+mn-lt"/>
              </a:rPr>
              <a:t>laptop</a:t>
            </a:r>
            <a:r>
              <a:rPr lang="nl-NL" dirty="0">
                <a:latin typeface="+mn-lt"/>
              </a:rPr>
              <a:t> 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dirty="0">
              <a:latin typeface="+mn-lt"/>
            </a:endParaRP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dirty="0">
              <a:latin typeface="+mn-lt"/>
            </a:endParaRP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sz="3600" dirty="0">
                <a:latin typeface="+mn-lt"/>
              </a:rPr>
              <a:t> </a:t>
            </a:r>
            <a:r>
              <a:rPr lang="nl-NL" sz="3600" b="1" dirty="0">
                <a:latin typeface="+mn-lt"/>
              </a:rPr>
              <a:t>#</a:t>
            </a:r>
            <a:r>
              <a:rPr lang="nl-NL" sz="3600" b="1" dirty="0" err="1">
                <a:latin typeface="+mn-lt"/>
              </a:rPr>
              <a:t>portception</a:t>
            </a:r>
            <a:r>
              <a:rPr lang="nl-NL" sz="3600" b="1" dirty="0">
                <a:latin typeface="+mn-lt"/>
              </a:rPr>
              <a:t> </a:t>
            </a:r>
            <a:r>
              <a:rPr lang="nl-NL" sz="3600" dirty="0">
                <a:latin typeface="+mn-lt"/>
              </a:rPr>
              <a:t>🤯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endParaRPr lang="nl-NL" dirty="0">
              <a:latin typeface="+mn-lt"/>
            </a:endParaRP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dirty="0">
              <a:latin typeface="+mn-lt"/>
            </a:endParaRPr>
          </a:p>
        </p:txBody>
      </p:sp>
      <p:pic>
        <p:nvPicPr>
          <p:cNvPr id="1026" name="Picture 2" descr="It's About Time: Revisiting 'Inception' | Arts | The Harvard Crimson">
            <a:extLst>
              <a:ext uri="{FF2B5EF4-FFF2-40B4-BE49-F238E27FC236}">
                <a16:creationId xmlns:a16="http://schemas.microsoft.com/office/drawing/2014/main" id="{3B698B2F-40D9-7F4F-4064-DF31A8241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481" y="4012186"/>
            <a:ext cx="8953157" cy="596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017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Portception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5" name="Afbeelding 4" descr="Afbeelding met tekst, paperclip&#10;&#10;Automatisch gegenereerde beschrijving">
            <a:extLst>
              <a:ext uri="{FF2B5EF4-FFF2-40B4-BE49-F238E27FC236}">
                <a16:creationId xmlns:a16="http://schemas.microsoft.com/office/drawing/2014/main" id="{33C96F4B-D484-B556-362A-32D0508F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41" y="6596415"/>
            <a:ext cx="17515417" cy="2852890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E7C4073C-8EC8-DCF7-450C-FCAE379C7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00" y="1181665"/>
            <a:ext cx="7772400" cy="52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2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900000" y="4068573"/>
            <a:ext cx="18306001" cy="12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Pods and Deployments</a:t>
            </a:r>
            <a:endParaRPr dirty="0"/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October 10, 2019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A2BAD6-70A6-66F6-78AF-59C565454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371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 err="1"/>
              <a:t>Describe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state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Pods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replicas</a:t>
            </a:r>
            <a:r>
              <a:rPr lang="nl-NL" dirty="0"/>
              <a:t>: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Specify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replicas</a:t>
            </a:r>
            <a:endParaRPr lang="nl-NL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strategy</a:t>
            </a:r>
            <a:endParaRPr lang="nl-NL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ports</a:t>
            </a:r>
            <a:endParaRPr lang="nl-NL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/>
              <a:t>❓ </a:t>
            </a:r>
            <a:r>
              <a:rPr lang="nl-NL" dirty="0" err="1"/>
              <a:t>Why</a:t>
            </a:r>
            <a:r>
              <a:rPr lang="nl-NL" dirty="0"/>
              <a:t> do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define</a:t>
            </a:r>
            <a:r>
              <a:rPr lang="nl-NL" dirty="0"/>
              <a:t> </a:t>
            </a:r>
            <a:r>
              <a:rPr lang="nl-NL" b="1" dirty="0" err="1"/>
              <a:t>deployments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replica sets </a:t>
            </a:r>
            <a:r>
              <a:rPr lang="nl-NL" dirty="0" err="1"/>
              <a:t>directly</a:t>
            </a:r>
            <a:r>
              <a:rPr lang="nl-NL" dirty="0"/>
              <a:t>?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/>
              <a:t>🎯 </a:t>
            </a:r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four</a:t>
            </a:r>
            <a:r>
              <a:rPr lang="nl-NL" dirty="0"/>
              <a:t> </a:t>
            </a:r>
            <a:r>
              <a:rPr lang="nl-NL" dirty="0" err="1"/>
              <a:t>pods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b="1" dirty="0"/>
              <a:t>counter</a:t>
            </a:r>
            <a:r>
              <a:rPr lang="nl-NL" dirty="0"/>
              <a:t> app in </a:t>
            </a:r>
            <a:r>
              <a:rPr lang="nl-NL" b="1" dirty="0"/>
              <a:t>counter-</a:t>
            </a:r>
            <a:r>
              <a:rPr lang="nl-NL" b="1" dirty="0" err="1"/>
              <a:t>deployment.yaml</a:t>
            </a:r>
            <a:endParaRPr lang="nl-NL" b="1" dirty="0"/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Deployments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874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 err="1"/>
              <a:t>Replicas</a:t>
            </a:r>
            <a:r>
              <a:rPr lang="nl-NL" b="1" dirty="0"/>
              <a:t>: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containers do we want?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 err="1"/>
              <a:t>readinessProbe</a:t>
            </a:r>
            <a:r>
              <a:rPr lang="nl-NL" dirty="0"/>
              <a:t>: is </a:t>
            </a:r>
            <a:r>
              <a:rPr lang="nl-NL" dirty="0" err="1"/>
              <a:t>our</a:t>
            </a:r>
            <a:r>
              <a:rPr lang="nl-NL" dirty="0"/>
              <a:t> container up?</a:t>
            </a:r>
          </a:p>
          <a:p>
            <a:pPr marL="0" lvl="3" indent="0"/>
            <a:r>
              <a:rPr lang="nl-NL" b="1" dirty="0" err="1"/>
              <a:t>livenessProbe</a:t>
            </a:r>
            <a:r>
              <a:rPr lang="nl-NL" dirty="0"/>
              <a:t>: is </a:t>
            </a:r>
            <a:r>
              <a:rPr lang="nl-NL" dirty="0" err="1"/>
              <a:t>our</a:t>
            </a:r>
            <a:r>
              <a:rPr lang="nl-NL" dirty="0"/>
              <a:t> container running?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 err="1"/>
              <a:t>ports</a:t>
            </a:r>
            <a:r>
              <a:rPr lang="nl-NL" dirty="0"/>
              <a:t>: </a:t>
            </a:r>
            <a:r>
              <a:rPr lang="nl-NL" dirty="0" err="1"/>
              <a:t>where</a:t>
            </a:r>
            <a:r>
              <a:rPr lang="nl-NL" dirty="0"/>
              <a:t> is </a:t>
            </a:r>
            <a:r>
              <a:rPr lang="nl-NL" dirty="0" err="1"/>
              <a:t>our</a:t>
            </a:r>
            <a:r>
              <a:rPr lang="nl-NL" dirty="0"/>
              <a:t> container </a:t>
            </a:r>
            <a:r>
              <a:rPr lang="nl-NL" dirty="0" err="1"/>
              <a:t>reachable</a:t>
            </a:r>
            <a:r>
              <a:rPr lang="nl-NL" dirty="0"/>
              <a:t>?</a:t>
            </a:r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Deployments explained 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301E55-6CF3-F982-AB9F-3F685814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031" y="2002878"/>
            <a:ext cx="8133178" cy="730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61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 err="1"/>
              <a:t>kubectl</a:t>
            </a:r>
            <a:r>
              <a:rPr lang="nl-NL" b="1" dirty="0"/>
              <a:t> </a:t>
            </a:r>
            <a:r>
              <a:rPr lang="nl-NL" b="1" dirty="0" err="1"/>
              <a:t>apply</a:t>
            </a:r>
            <a:r>
              <a:rPr lang="nl-NL" b="1" dirty="0"/>
              <a:t> –f counter-</a:t>
            </a:r>
            <a:r>
              <a:rPr lang="nl-NL" b="1" dirty="0" err="1"/>
              <a:t>deployment.yaml</a:t>
            </a:r>
            <a:endParaRPr lang="nl-NL" b="1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/>
              <a:t>List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pods</a:t>
            </a:r>
            <a:r>
              <a:rPr lang="nl-NL" dirty="0"/>
              <a:t>: </a:t>
            </a:r>
            <a:r>
              <a:rPr lang="nl-NL" b="1" dirty="0" err="1"/>
              <a:t>kubectl</a:t>
            </a:r>
            <a:r>
              <a:rPr lang="nl-NL" b="1" dirty="0"/>
              <a:t> get </a:t>
            </a:r>
            <a:r>
              <a:rPr lang="nl-NL" b="1" dirty="0" err="1"/>
              <a:t>pods</a:t>
            </a:r>
            <a:endParaRPr lang="nl-NL" b="1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b="1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/>
              <a:t>Get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pod</a:t>
            </a:r>
            <a:r>
              <a:rPr lang="nl-NL" dirty="0"/>
              <a:t> details: 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/>
              <a:t>	</a:t>
            </a:r>
            <a:r>
              <a:rPr lang="nl-NL" b="1" dirty="0" err="1"/>
              <a:t>kubectl</a:t>
            </a:r>
            <a:r>
              <a:rPr lang="nl-NL" b="1" dirty="0"/>
              <a:t> </a:t>
            </a:r>
            <a:r>
              <a:rPr lang="nl-NL" b="1" dirty="0" err="1"/>
              <a:t>describe</a:t>
            </a:r>
            <a:r>
              <a:rPr lang="nl-NL" b="1" dirty="0"/>
              <a:t> </a:t>
            </a:r>
            <a:r>
              <a:rPr lang="nl-NL" b="1" dirty="0" err="1"/>
              <a:t>pods</a:t>
            </a:r>
            <a:r>
              <a:rPr lang="nl-NL" b="1" dirty="0"/>
              <a:t> &lt;</a:t>
            </a:r>
            <a:r>
              <a:rPr lang="nl-NL" b="1" dirty="0" err="1"/>
              <a:t>pod</a:t>
            </a:r>
            <a:r>
              <a:rPr lang="nl-NL" b="1" dirty="0"/>
              <a:t> name&gt;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/>
              <a:t>	</a:t>
            </a:r>
            <a:r>
              <a:rPr lang="nl-NL" b="1" dirty="0" err="1"/>
              <a:t>kubectl</a:t>
            </a:r>
            <a:r>
              <a:rPr lang="nl-NL" b="1" dirty="0"/>
              <a:t> logs </a:t>
            </a:r>
            <a:r>
              <a:rPr lang="nl-NL" b="1" dirty="0" err="1"/>
              <a:t>pods</a:t>
            </a:r>
            <a:r>
              <a:rPr lang="nl-NL" b="1" dirty="0"/>
              <a:t>/&lt;</a:t>
            </a:r>
            <a:r>
              <a:rPr lang="nl-NL" b="1" dirty="0" err="1"/>
              <a:t>pod</a:t>
            </a:r>
            <a:r>
              <a:rPr lang="nl-NL" b="1" dirty="0"/>
              <a:t> name&gt;</a:t>
            </a:r>
            <a:endParaRPr lang="nl-NL" dirty="0"/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Checking out the pods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5128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 err="1"/>
              <a:t>kubectl</a:t>
            </a:r>
            <a:r>
              <a:rPr lang="nl-NL" b="1" dirty="0"/>
              <a:t> port-forward </a:t>
            </a:r>
            <a:r>
              <a:rPr lang="nl-NL" b="1" dirty="0" err="1"/>
              <a:t>pods</a:t>
            </a:r>
            <a:r>
              <a:rPr lang="nl-NL" b="1" dirty="0"/>
              <a:t>/&lt;</a:t>
            </a:r>
            <a:r>
              <a:rPr lang="nl-NL" b="1" dirty="0" err="1"/>
              <a:t>pod</a:t>
            </a:r>
            <a:r>
              <a:rPr lang="nl-NL" b="1" dirty="0"/>
              <a:t> name&gt; 8081:pod-port</a:t>
            </a:r>
            <a:endParaRPr lang="nl-NL" dirty="0"/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access a pod?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E0CCEB-D2C4-0C50-160F-743CB601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39" y="2957195"/>
            <a:ext cx="12713451" cy="679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85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900000" y="4068573"/>
            <a:ext cx="18306001" cy="12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Services</a:t>
            </a:r>
            <a:endParaRPr dirty="0"/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October 10, 2019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A2BAD6-70A6-66F6-78AF-59C565454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4179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900000" y="4068573"/>
            <a:ext cx="18306001" cy="12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October 10, 2019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01DBF2-721F-8651-E786-1BB328CE0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0715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Static</a:t>
            </a:r>
            <a:r>
              <a:rPr lang="nl-NL" dirty="0"/>
              <a:t> IP </a:t>
            </a:r>
            <a:r>
              <a:rPr lang="nl-NL" dirty="0" err="1"/>
              <a:t>address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attached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pod</a:t>
            </a:r>
            <a:endParaRPr lang="nl-NL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Lifecycle</a:t>
            </a:r>
            <a:r>
              <a:rPr lang="nl-NL" dirty="0"/>
              <a:t> of </a:t>
            </a:r>
            <a:r>
              <a:rPr lang="nl-NL" dirty="0" err="1"/>
              <a:t>pod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service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connected</a:t>
            </a:r>
            <a:endParaRPr lang="nl-NL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/>
              <a:t>Service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load </a:t>
            </a:r>
            <a:r>
              <a:rPr lang="nl-NL" b="1" dirty="0" err="1"/>
              <a:t>balancer</a:t>
            </a:r>
            <a:endParaRPr lang="nl-NL" b="1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endParaRPr lang="nl-NL" b="1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/>
              <a:t>🎯 </a:t>
            </a:r>
            <a:r>
              <a:rPr lang="nl-NL" dirty="0"/>
              <a:t>Have a persistent access point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most </a:t>
            </a:r>
            <a:r>
              <a:rPr lang="nl-NL" b="1" dirty="0" err="1"/>
              <a:t>appropriate</a:t>
            </a:r>
            <a:r>
              <a:rPr lang="nl-NL" dirty="0"/>
              <a:t> </a:t>
            </a:r>
            <a:r>
              <a:rPr lang="nl-NL" b="1" dirty="0" err="1"/>
              <a:t>pod</a:t>
            </a:r>
            <a:endParaRPr lang="nl-NL" b="1" dirty="0"/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service?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5904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AD907F-E65F-4F71-E88C-7F54385AA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91" y="1544595"/>
            <a:ext cx="15243117" cy="76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5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yaml</a:t>
            </a:r>
            <a:r>
              <a:rPr lang="nl-NL" dirty="0"/>
              <a:t> file: </a:t>
            </a:r>
            <a:r>
              <a:rPr lang="nl-NL" b="1" dirty="0"/>
              <a:t>counter-</a:t>
            </a:r>
            <a:r>
              <a:rPr lang="nl-NL" b="1" dirty="0" err="1"/>
              <a:t>service.yaml</a:t>
            </a:r>
            <a:endParaRPr lang="nl-NL" b="1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Populate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/>
              <a:t>Types of services: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LoadBalancer</a:t>
            </a:r>
            <a:r>
              <a:rPr lang="nl-NL" dirty="0"/>
              <a:t> (</a:t>
            </a:r>
            <a:r>
              <a:rPr lang="nl-NL" dirty="0" err="1"/>
              <a:t>expose</a:t>
            </a:r>
            <a:r>
              <a:rPr lang="nl-NL" dirty="0"/>
              <a:t> service </a:t>
            </a:r>
            <a:r>
              <a:rPr lang="nl-NL" b="1" dirty="0" err="1"/>
              <a:t>outside</a:t>
            </a:r>
            <a:r>
              <a:rPr lang="nl-NL" dirty="0"/>
              <a:t> cluster)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ClusterIP</a:t>
            </a:r>
            <a:r>
              <a:rPr lang="nl-NL" dirty="0"/>
              <a:t> (</a:t>
            </a:r>
            <a:r>
              <a:rPr lang="nl-NL" dirty="0" err="1"/>
              <a:t>expose</a:t>
            </a:r>
            <a:r>
              <a:rPr lang="nl-NL" dirty="0"/>
              <a:t> service </a:t>
            </a:r>
            <a:r>
              <a:rPr lang="nl-NL" b="1" dirty="0" err="1"/>
              <a:t>inside</a:t>
            </a:r>
            <a:r>
              <a:rPr lang="nl-NL" dirty="0"/>
              <a:t> cluster)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/>
              <a:t>❓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a service </a:t>
            </a:r>
            <a:r>
              <a:rPr lang="nl-NL" b="1" dirty="0" err="1"/>
              <a:t>inside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cluster?</a:t>
            </a:r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the service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4580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 IP vs Load Balancer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5F78C91-EF01-7647-18B3-CC441E124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95" y="1519103"/>
            <a:ext cx="15382784" cy="827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5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/>
              <a:t>List services: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/>
              <a:t>	</a:t>
            </a:r>
            <a:r>
              <a:rPr lang="nl-NL" b="1" dirty="0" err="1"/>
              <a:t>kubectl</a:t>
            </a:r>
            <a:r>
              <a:rPr lang="nl-NL" b="1" dirty="0"/>
              <a:t> get </a:t>
            </a:r>
            <a:r>
              <a:rPr lang="nl-NL" b="1" dirty="0" err="1"/>
              <a:t>svc</a:t>
            </a:r>
            <a:endParaRPr lang="nl-NL" b="1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lang="nl-NL" b="1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dirty="0"/>
              <a:t>Access </a:t>
            </a:r>
            <a:r>
              <a:rPr lang="nl-NL" dirty="0" err="1"/>
              <a:t>our</a:t>
            </a:r>
            <a:r>
              <a:rPr lang="nl-NL" dirty="0"/>
              <a:t> service:</a:t>
            </a: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r>
              <a:rPr lang="nl-NL" b="1" dirty="0"/>
              <a:t>	</a:t>
            </a:r>
            <a:r>
              <a:rPr lang="nl-NL" b="1" dirty="0" err="1"/>
              <a:t>kubectl</a:t>
            </a:r>
            <a:r>
              <a:rPr lang="nl-NL" b="1" dirty="0"/>
              <a:t> port-forward services/counter 8000:service-port</a:t>
            </a:r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Checking our services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342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and without a service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AD907F-E65F-4F71-E88C-7F54385AA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0" y="2767914"/>
            <a:ext cx="10557096" cy="532576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932903D-DC26-7231-5C3D-2555458D5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789" y="3797647"/>
            <a:ext cx="8036212" cy="4296029"/>
          </a:xfrm>
          <a:prstGeom prst="rect">
            <a:avLst/>
          </a:prstGeom>
        </p:spPr>
      </p:pic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2BB9574-1DAB-B01C-696D-61B574E6446D}"/>
              </a:ext>
            </a:extLst>
          </p:cNvPr>
          <p:cNvCxnSpPr>
            <a:cxnSpLocks/>
          </p:cNvCxnSpPr>
          <p:nvPr/>
        </p:nvCxnSpPr>
        <p:spPr>
          <a:xfrm>
            <a:off x="10938957" y="2001795"/>
            <a:ext cx="151509" cy="7222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75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900000" y="4068573"/>
            <a:ext cx="18306001" cy="12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Cronjobs</a:t>
            </a:r>
            <a:endParaRPr dirty="0"/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October 10, 2019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A2BAD6-70A6-66F6-78AF-59C565454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3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/>
              <a:t>Get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Kubernetes</a:t>
            </a:r>
            <a:r>
              <a:rPr lang="nl-NL" dirty="0"/>
              <a:t> </a:t>
            </a:r>
            <a:r>
              <a:rPr lang="nl-NL" dirty="0" err="1"/>
              <a:t>docs</a:t>
            </a:r>
            <a:r>
              <a:rPr lang="nl-NL" dirty="0"/>
              <a:t> 👉 </a:t>
            </a:r>
            <a:r>
              <a:rPr lang="nl-NL" dirty="0">
                <a:hlinkClick r:id="rId3"/>
              </a:rPr>
              <a:t>https://kubernetes.io/docs/concepts/workloads/controllers/cron-jobs/</a:t>
            </a:r>
            <a:endParaRPr lang="nl-NL" dirty="0"/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Cronjobs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4257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900000" y="4068573"/>
            <a:ext cx="18306001" cy="12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Hands-on</a:t>
            </a:r>
            <a:endParaRPr dirty="0"/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October 10, 2019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A2BAD6-70A6-66F6-78AF-59C565454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818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b="1" dirty="0" err="1"/>
              <a:t>Persisting</a:t>
            </a:r>
            <a:r>
              <a:rPr lang="nl-NL" b="1" dirty="0"/>
              <a:t> state </a:t>
            </a:r>
            <a:r>
              <a:rPr lang="nl-NL" dirty="0"/>
              <a:t>👉 store </a:t>
            </a:r>
            <a:r>
              <a:rPr lang="nl-NL" dirty="0" err="1"/>
              <a:t>predictions</a:t>
            </a:r>
            <a:r>
              <a:rPr lang="nl-NL" dirty="0"/>
              <a:t> in a postgres database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/>
              <a:t>Set up </a:t>
            </a:r>
            <a:r>
              <a:rPr lang="nl-NL" b="1" dirty="0" err="1"/>
              <a:t>Loki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logging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b="1" dirty="0"/>
              <a:t>Helm </a:t>
            </a:r>
            <a:r>
              <a:rPr lang="nl-NL" b="1" dirty="0" err="1"/>
              <a:t>charts</a:t>
            </a:r>
            <a:endParaRPr lang="nl-NL" b="1" dirty="0"/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Optional</a:t>
            </a:r>
            <a:r>
              <a:rPr lang="nl-NL" dirty="0"/>
              <a:t>: </a:t>
            </a:r>
            <a:r>
              <a:rPr lang="nl-NL" dirty="0" err="1"/>
              <a:t>deploy</a:t>
            </a:r>
            <a:r>
              <a:rPr lang="nl-NL" dirty="0"/>
              <a:t> a </a:t>
            </a:r>
            <a:r>
              <a:rPr lang="nl-NL" b="1" dirty="0" err="1"/>
              <a:t>Streamlit</a:t>
            </a:r>
            <a:r>
              <a:rPr lang="nl-NL" dirty="0"/>
              <a:t> app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front-end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nl-NL" dirty="0" err="1"/>
              <a:t>Optional</a:t>
            </a:r>
            <a:r>
              <a:rPr lang="nl-NL" dirty="0"/>
              <a:t>: set up </a:t>
            </a:r>
            <a:r>
              <a:rPr lang="nl-NL" b="1" dirty="0" err="1"/>
              <a:t>Adminer</a:t>
            </a:r>
            <a:r>
              <a:rPr lang="nl-NL" dirty="0"/>
              <a:t> as </a:t>
            </a:r>
            <a:r>
              <a:rPr lang="nl-NL" dirty="0" err="1"/>
              <a:t>our</a:t>
            </a:r>
            <a:r>
              <a:rPr lang="nl-NL" dirty="0"/>
              <a:t> SQL UI</a:t>
            </a:r>
          </a:p>
          <a:p>
            <a:pPr marL="457200" lvl="3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endParaRPr lang="nl-NL" b="1" dirty="0"/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 for next week 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987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0" algn="l"/>
            <a:r>
              <a:rPr lang="nl-NL" b="0" i="0" dirty="0">
                <a:effectLst/>
                <a:latin typeface="var(--jp-content-font-family)"/>
              </a:rPr>
              <a:t>🥅 </a:t>
            </a:r>
            <a:r>
              <a:rPr lang="nl-NL" i="0" dirty="0" err="1">
                <a:effectLst/>
                <a:latin typeface="var(--jp-content-font-family)"/>
              </a:rPr>
              <a:t>Lecture</a:t>
            </a:r>
            <a:r>
              <a:rPr lang="nl-NL" b="0" i="0" dirty="0">
                <a:effectLst/>
                <a:latin typeface="var(--jp-content-font-family)"/>
              </a:rPr>
              <a:t>: </a:t>
            </a:r>
            <a:r>
              <a:rPr lang="nl-NL" b="0" i="0" dirty="0" err="1">
                <a:effectLst/>
                <a:latin typeface="var(--jp-content-font-family)"/>
              </a:rPr>
              <a:t>work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with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an</a:t>
            </a:r>
            <a:r>
              <a:rPr lang="nl-NL" b="0" i="0" dirty="0">
                <a:effectLst/>
                <a:latin typeface="var(--jp-content-font-family)"/>
              </a:rPr>
              <a:t> app </a:t>
            </a:r>
            <a:r>
              <a:rPr lang="nl-NL" b="0" i="0" dirty="0" err="1">
                <a:effectLst/>
                <a:latin typeface="var(--jp-content-font-family)"/>
              </a:rPr>
              <a:t>with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one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endpoint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that</a:t>
            </a:r>
            <a:r>
              <a:rPr lang="nl-NL" b="0" i="0" dirty="0">
                <a:effectLst/>
                <a:latin typeface="var(--jp-content-font-family)"/>
              </a:rPr>
              <a:t> calls </a:t>
            </a:r>
            <a:r>
              <a:rPr lang="nl-NL" b="0" i="0" dirty="0" err="1">
                <a:effectLst/>
                <a:latin typeface="var(--jp-content-font-family)"/>
              </a:rPr>
              <a:t>how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many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times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the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endpoint</a:t>
            </a:r>
            <a:r>
              <a:rPr lang="nl-NL" b="0" i="0" dirty="0">
                <a:effectLst/>
                <a:latin typeface="var(--jp-content-font-family)"/>
              </a:rPr>
              <a:t> has been </a:t>
            </a:r>
            <a:r>
              <a:rPr lang="nl-NL" b="0" i="0" dirty="0" err="1">
                <a:effectLst/>
                <a:latin typeface="var(--jp-content-font-family)"/>
              </a:rPr>
              <a:t>called</a:t>
            </a:r>
            <a:endParaRPr lang="nl-NL" b="0" i="0" dirty="0">
              <a:effectLst/>
              <a:latin typeface="var(--jp-content-font-family)"/>
            </a:endParaRPr>
          </a:p>
          <a:p>
            <a:pPr marL="228600" indent="0" algn="l"/>
            <a:endParaRPr lang="nl-NL" b="0" i="0" dirty="0">
              <a:effectLst/>
              <a:latin typeface="var(--jp-content-font-family)"/>
            </a:endParaRPr>
          </a:p>
          <a:p>
            <a:pPr marL="228600" indent="0"/>
            <a:r>
              <a:rPr lang="nl-NL" b="0" i="0" dirty="0">
                <a:effectLst/>
                <a:latin typeface="var(--jp-content-font-family)"/>
              </a:rPr>
              <a:t>🎯 </a:t>
            </a:r>
            <a:r>
              <a:rPr lang="nl-NL" i="0" dirty="0">
                <a:effectLst/>
                <a:latin typeface="var(--jp-content-font-family)"/>
              </a:rPr>
              <a:t>Hands-on</a:t>
            </a:r>
            <a:r>
              <a:rPr lang="nl-NL" b="0" i="0" dirty="0">
                <a:effectLst/>
                <a:latin typeface="var(--jp-content-font-family)"/>
              </a:rPr>
              <a:t>: Put a machine </a:t>
            </a:r>
            <a:r>
              <a:rPr lang="nl-NL" b="0" i="0" dirty="0" err="1">
                <a:effectLst/>
                <a:latin typeface="var(--jp-content-font-family)"/>
              </a:rPr>
              <a:t>learning</a:t>
            </a:r>
            <a:r>
              <a:rPr lang="nl-NL" b="0" i="0" dirty="0">
                <a:effectLst/>
                <a:latin typeface="var(--jp-content-font-family)"/>
              </a:rPr>
              <a:t> API (FAST API) </a:t>
            </a:r>
            <a:r>
              <a:rPr lang="nl-NL" b="0" i="0" dirty="0" err="1">
                <a:effectLst/>
                <a:latin typeface="var(--jp-content-font-family)"/>
              </a:rPr>
              <a:t>onto</a:t>
            </a:r>
            <a:r>
              <a:rPr lang="nl-NL" b="0" i="0" dirty="0">
                <a:effectLst/>
                <a:latin typeface="var(--jp-content-font-family)"/>
              </a:rPr>
              <a:t> a </a:t>
            </a:r>
            <a:r>
              <a:rPr lang="nl-NL" b="0" i="0" dirty="0" err="1">
                <a:effectLst/>
                <a:latin typeface="var(--jp-content-font-family)"/>
              </a:rPr>
              <a:t>local</a:t>
            </a:r>
            <a:r>
              <a:rPr lang="nl-NL" b="0" i="0" dirty="0">
                <a:effectLst/>
                <a:latin typeface="var(--jp-content-font-family)"/>
              </a:rPr>
              <a:t> </a:t>
            </a:r>
            <a:r>
              <a:rPr lang="nl-NL" b="0" i="0" dirty="0" err="1">
                <a:effectLst/>
                <a:latin typeface="var(--jp-content-font-family)"/>
              </a:rPr>
              <a:t>Kubernetes</a:t>
            </a:r>
            <a:r>
              <a:rPr lang="nl-NL" b="0" i="0" dirty="0">
                <a:effectLst/>
                <a:latin typeface="var(--jp-content-font-family)"/>
              </a:rPr>
              <a:t> cluster</a:t>
            </a:r>
          </a:p>
          <a:p>
            <a:pPr marL="228600" indent="0" algn="l"/>
            <a:endParaRPr lang="nl-NL" b="0" dirty="0">
              <a:latin typeface="var(--jp-content-font-family)"/>
            </a:endParaRPr>
          </a:p>
          <a:p>
            <a:pPr marL="228600" indent="0" algn="l"/>
            <a:br>
              <a:rPr lang="nl-NL" b="0" i="0" dirty="0">
                <a:effectLst/>
                <a:latin typeface="var(--jp-content-font-family)"/>
              </a:rPr>
            </a:br>
            <a:endParaRPr lang="nl-NL" b="0" i="0" dirty="0">
              <a:effectLst/>
              <a:latin typeface="var(--jp-content-font-famil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dirty="0"/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 for today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0042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nl-NL" b="0" i="0" dirty="0" err="1">
                <a:effectLst/>
                <a:latin typeface="+mn-lt"/>
              </a:rPr>
              <a:t>Kubernetes</a:t>
            </a:r>
            <a:r>
              <a:rPr lang="nl-NL" b="0" i="0" dirty="0">
                <a:effectLst/>
                <a:latin typeface="+mn-lt"/>
              </a:rPr>
              <a:t> (k8s) is </a:t>
            </a:r>
            <a:r>
              <a:rPr lang="nl-NL" b="0" i="0" dirty="0" err="1">
                <a:effectLst/>
                <a:latin typeface="+mn-lt"/>
              </a:rPr>
              <a:t>an</a:t>
            </a:r>
            <a:r>
              <a:rPr lang="nl-NL" b="0" i="0" dirty="0">
                <a:effectLst/>
                <a:latin typeface="+mn-lt"/>
              </a:rPr>
              <a:t> </a:t>
            </a:r>
            <a:r>
              <a:rPr lang="nl-NL" b="1" i="0" dirty="0">
                <a:effectLst/>
                <a:latin typeface="+mn-lt"/>
              </a:rPr>
              <a:t>open-source container </a:t>
            </a:r>
            <a:r>
              <a:rPr lang="nl-NL" b="1" i="0" dirty="0" err="1">
                <a:effectLst/>
                <a:latin typeface="+mn-lt"/>
              </a:rPr>
              <a:t>orchestration</a:t>
            </a:r>
            <a:r>
              <a:rPr lang="nl-NL" b="1" i="0" dirty="0">
                <a:effectLst/>
                <a:latin typeface="+mn-lt"/>
              </a:rPr>
              <a:t> tool</a:t>
            </a:r>
            <a:r>
              <a:rPr lang="nl-NL" b="0" i="0" dirty="0">
                <a:effectLst/>
                <a:latin typeface="+mn-lt"/>
              </a:rPr>
              <a:t> </a:t>
            </a:r>
            <a:r>
              <a:rPr lang="nl-NL" b="0" i="0" dirty="0" err="1">
                <a:effectLst/>
                <a:latin typeface="+mn-lt"/>
              </a:rPr>
              <a:t>developed</a:t>
            </a:r>
            <a:r>
              <a:rPr lang="nl-NL" b="0" i="0" dirty="0">
                <a:effectLst/>
                <a:latin typeface="+mn-lt"/>
              </a:rPr>
              <a:t> </a:t>
            </a:r>
            <a:r>
              <a:rPr lang="nl-NL" b="0" i="0" dirty="0" err="1">
                <a:effectLst/>
                <a:latin typeface="+mn-lt"/>
              </a:rPr>
              <a:t>by</a:t>
            </a:r>
            <a:r>
              <a:rPr lang="nl-NL" b="0" i="0" dirty="0">
                <a:effectLst/>
                <a:latin typeface="+mn-lt"/>
              </a:rPr>
              <a:t> Google in 2014.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0" i="0" dirty="0" err="1">
                <a:effectLst/>
                <a:latin typeface="+mn-lt"/>
              </a:rPr>
              <a:t>Automates</a:t>
            </a:r>
            <a:r>
              <a:rPr lang="nl-NL" b="0" i="0" dirty="0">
                <a:effectLst/>
                <a:latin typeface="+mn-lt"/>
              </a:rPr>
              <a:t> </a:t>
            </a:r>
            <a:r>
              <a:rPr lang="nl-NL" b="1" i="0" dirty="0" err="1">
                <a:effectLst/>
                <a:latin typeface="+mn-lt"/>
              </a:rPr>
              <a:t>deploying</a:t>
            </a:r>
            <a:r>
              <a:rPr lang="nl-NL" b="1" i="0" dirty="0">
                <a:effectLst/>
                <a:latin typeface="+mn-lt"/>
              </a:rPr>
              <a:t>, managing, </a:t>
            </a:r>
            <a:r>
              <a:rPr lang="nl-NL" b="1" i="0" dirty="0" err="1">
                <a:effectLst/>
                <a:latin typeface="+mn-lt"/>
              </a:rPr>
              <a:t>and</a:t>
            </a:r>
            <a:r>
              <a:rPr lang="nl-NL" b="1" i="0" dirty="0">
                <a:effectLst/>
                <a:latin typeface="+mn-lt"/>
              </a:rPr>
              <a:t> </a:t>
            </a:r>
            <a:r>
              <a:rPr lang="nl-NL" b="1" i="0" dirty="0" err="1">
                <a:effectLst/>
                <a:latin typeface="+mn-lt"/>
              </a:rPr>
              <a:t>scaling</a:t>
            </a:r>
            <a:r>
              <a:rPr lang="nl-NL" b="0" i="0" dirty="0">
                <a:effectLst/>
                <a:latin typeface="+mn-lt"/>
              </a:rPr>
              <a:t> </a:t>
            </a:r>
            <a:r>
              <a:rPr lang="nl-NL" b="0" i="0" dirty="0" err="1">
                <a:effectLst/>
                <a:latin typeface="+mn-lt"/>
              </a:rPr>
              <a:t>containerized</a:t>
            </a:r>
            <a:r>
              <a:rPr lang="nl-NL" b="0" i="0" dirty="0">
                <a:effectLst/>
                <a:latin typeface="+mn-lt"/>
              </a:rPr>
              <a:t> </a:t>
            </a:r>
            <a:r>
              <a:rPr lang="nl-NL" b="0" i="0" dirty="0" err="1">
                <a:effectLst/>
                <a:latin typeface="+mn-lt"/>
              </a:rPr>
              <a:t>applications</a:t>
            </a:r>
            <a:r>
              <a:rPr lang="nl-NL" b="0" i="0" dirty="0">
                <a:effectLst/>
                <a:latin typeface="+mn-lt"/>
              </a:rPr>
              <a:t> in different environments.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>
                <a:effectLst/>
                <a:latin typeface="+mn-lt"/>
              </a:rPr>
              <a:t>Sounds </a:t>
            </a:r>
            <a:r>
              <a:rPr lang="nl-NL" dirty="0" err="1">
                <a:effectLst/>
                <a:latin typeface="+mn-lt"/>
              </a:rPr>
              <a:t>similar</a:t>
            </a:r>
            <a:r>
              <a:rPr lang="nl-NL" dirty="0">
                <a:effectLst/>
                <a:latin typeface="+mn-lt"/>
              </a:rPr>
              <a:t> </a:t>
            </a:r>
            <a:r>
              <a:rPr lang="nl-NL" dirty="0" err="1">
                <a:effectLst/>
                <a:latin typeface="+mn-lt"/>
              </a:rPr>
              <a:t>to</a:t>
            </a:r>
            <a:r>
              <a:rPr lang="nl-NL" dirty="0">
                <a:effectLst/>
                <a:latin typeface="+mn-lt"/>
              </a:rPr>
              <a:t> </a:t>
            </a:r>
            <a:r>
              <a:rPr lang="nl-NL" dirty="0" err="1">
                <a:effectLst/>
                <a:latin typeface="+mn-lt"/>
              </a:rPr>
              <a:t>compose</a:t>
            </a:r>
            <a:r>
              <a:rPr lang="nl-NL" dirty="0">
                <a:effectLst/>
                <a:latin typeface="+mn-lt"/>
              </a:rPr>
              <a:t>?🤔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 err="1">
                <a:latin typeface="+mn-lt"/>
              </a:rPr>
              <a:t>Much</a:t>
            </a:r>
            <a:r>
              <a:rPr lang="nl-NL" dirty="0">
                <a:latin typeface="+mn-lt"/>
              </a:rPr>
              <a:t> more </a:t>
            </a:r>
            <a:r>
              <a:rPr lang="nl-NL" dirty="0" err="1">
                <a:latin typeface="+mn-lt"/>
              </a:rPr>
              <a:t>scalable</a:t>
            </a:r>
            <a:endParaRPr lang="nl-NL" dirty="0">
              <a:effectLst/>
              <a:latin typeface="+mn-lt"/>
            </a:endParaRPr>
          </a:p>
          <a:p>
            <a:pPr algn="l"/>
            <a:br>
              <a:rPr lang="nl-NL" b="0" i="0" dirty="0">
                <a:effectLst/>
                <a:latin typeface="var(--jp-content-font-family)"/>
              </a:rPr>
            </a:br>
            <a:endParaRPr lang="nl-NL" b="0" i="0" dirty="0">
              <a:effectLst/>
              <a:latin typeface="var(--jp-content-font-famil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dirty="0"/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Kubernetes?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513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Yaml</a:t>
            </a:r>
            <a:r>
              <a:rPr lang="en-US" dirty="0"/>
              <a:t> Engineering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DB5B8A6F-03EC-26E2-C6DA-54782580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20" y="1643330"/>
            <a:ext cx="6695059" cy="85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6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nl-NL" b="0" dirty="0">
                <a:latin typeface="+mn-lt"/>
              </a:rPr>
              <a:t>Trend </a:t>
            </a:r>
            <a:r>
              <a:rPr lang="nl-NL" b="0" dirty="0" err="1">
                <a:latin typeface="+mn-lt"/>
              </a:rPr>
              <a:t>from</a:t>
            </a:r>
            <a:r>
              <a:rPr lang="nl-NL" b="0" dirty="0">
                <a:latin typeface="+mn-lt"/>
              </a:rPr>
              <a:t> </a:t>
            </a:r>
            <a:r>
              <a:rPr lang="nl-NL" dirty="0" err="1">
                <a:effectLst/>
                <a:latin typeface="+mn-lt"/>
              </a:rPr>
              <a:t>Monolith</a:t>
            </a:r>
            <a:r>
              <a:rPr lang="nl-NL" b="0" dirty="0">
                <a:latin typeface="+mn-lt"/>
              </a:rPr>
              <a:t> </a:t>
            </a:r>
            <a:r>
              <a:rPr lang="nl-NL" b="0" dirty="0" err="1">
                <a:latin typeface="+mn-lt"/>
              </a:rPr>
              <a:t>to</a:t>
            </a:r>
            <a:r>
              <a:rPr lang="nl-NL" b="0" dirty="0">
                <a:latin typeface="+mn-lt"/>
              </a:rPr>
              <a:t> </a:t>
            </a:r>
            <a:r>
              <a:rPr lang="nl-NL" dirty="0">
                <a:effectLst/>
                <a:latin typeface="+mn-lt"/>
              </a:rPr>
              <a:t>Microservices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0" dirty="0" err="1">
                <a:latin typeface="+mn-lt"/>
              </a:rPr>
              <a:t>Increased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usage</a:t>
            </a:r>
            <a:r>
              <a:rPr lang="nl-NL" b="0" dirty="0">
                <a:latin typeface="+mn-lt"/>
              </a:rPr>
              <a:t> of </a:t>
            </a:r>
            <a:r>
              <a:rPr lang="nl-NL" dirty="0">
                <a:effectLst/>
                <a:latin typeface="+mn-lt"/>
              </a:rPr>
              <a:t>containers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0" dirty="0" err="1">
                <a:latin typeface="+mn-lt"/>
              </a:rPr>
              <a:t>Demand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for</a:t>
            </a:r>
            <a:r>
              <a:rPr lang="nl-NL" b="0" dirty="0">
                <a:latin typeface="+mn-lt"/>
              </a:rPr>
              <a:t> managing 100s of containers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>
                <a:effectLst/>
                <a:latin typeface="+mn-lt"/>
              </a:rPr>
              <a:t>Security</a:t>
            </a:r>
            <a:br>
              <a:rPr lang="nl-NL" b="0" i="0" dirty="0">
                <a:effectLst/>
                <a:latin typeface="var(--jp-content-font-family)"/>
              </a:rPr>
            </a:br>
            <a:endParaRPr lang="nl-NL" b="0" i="0" dirty="0">
              <a:effectLst/>
              <a:latin typeface="var(--jp-content-font-famil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dirty="0"/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problems does it solve?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14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nl-NL" b="0" dirty="0">
                <a:latin typeface="+mn-lt"/>
              </a:rPr>
              <a:t>High availability or no downtime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0" i="0" dirty="0" err="1">
                <a:effectLst/>
                <a:latin typeface="+mn-lt"/>
              </a:rPr>
              <a:t>Scalability</a:t>
            </a:r>
            <a:endParaRPr lang="nl-NL" b="0" i="0" dirty="0"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0" dirty="0">
                <a:latin typeface="+mn-lt"/>
              </a:rPr>
              <a:t>Disaster recovery</a:t>
            </a:r>
            <a:br>
              <a:rPr lang="nl-NL" b="0" i="0" dirty="0">
                <a:effectLst/>
                <a:latin typeface="var(--jp-content-font-family)"/>
              </a:rPr>
            </a:br>
            <a:endParaRPr lang="nl-NL" b="0" i="0" dirty="0">
              <a:effectLst/>
              <a:latin typeface="var(--jp-content-font-famil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dirty="0"/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Features?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845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nl-NL" b="0" dirty="0">
                <a:latin typeface="+mn-lt"/>
              </a:rPr>
              <a:t>The CLI </a:t>
            </a:r>
            <a:r>
              <a:rPr lang="nl-NL" b="0" dirty="0" err="1">
                <a:latin typeface="+mn-lt"/>
              </a:rPr>
              <a:t>for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interacting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with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Kubernetes</a:t>
            </a:r>
            <a:endParaRPr lang="nl-NL" b="0" dirty="0"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0" i="0" dirty="0" err="1">
                <a:effectLst/>
                <a:latin typeface="+mn-lt"/>
              </a:rPr>
              <a:t>There</a:t>
            </a:r>
            <a:r>
              <a:rPr lang="nl-NL" b="0" i="0" dirty="0">
                <a:effectLst/>
                <a:latin typeface="+mn-lt"/>
              </a:rPr>
              <a:t> is a </a:t>
            </a:r>
            <a:r>
              <a:rPr lang="nl-NL" b="0" i="0" dirty="0" err="1">
                <a:effectLst/>
                <a:latin typeface="+mn-lt"/>
              </a:rPr>
              <a:t>very</a:t>
            </a:r>
            <a:r>
              <a:rPr lang="nl-NL" b="0" i="0" dirty="0">
                <a:effectLst/>
                <a:latin typeface="+mn-lt"/>
              </a:rPr>
              <a:t> </a:t>
            </a:r>
            <a:r>
              <a:rPr lang="nl-NL" b="0" i="0" dirty="0" err="1">
                <a:effectLst/>
                <a:latin typeface="+mn-lt"/>
              </a:rPr>
              <a:t>nice</a:t>
            </a:r>
            <a:r>
              <a:rPr lang="nl-NL" b="0" i="0" dirty="0">
                <a:effectLst/>
                <a:latin typeface="+mn-lt"/>
              </a:rPr>
              <a:t> cheat sheet </a:t>
            </a:r>
            <a:r>
              <a:rPr lang="nl-NL" b="0" i="0" dirty="0" err="1">
                <a:effectLst/>
                <a:latin typeface="+mn-lt"/>
              </a:rPr>
              <a:t>that</a:t>
            </a:r>
            <a:r>
              <a:rPr lang="nl-NL" b="0" i="0" dirty="0">
                <a:effectLst/>
                <a:latin typeface="+mn-lt"/>
              </a:rPr>
              <a:t> </a:t>
            </a:r>
            <a:r>
              <a:rPr lang="nl-NL" b="0" i="0" dirty="0" err="1">
                <a:effectLst/>
                <a:latin typeface="+mn-lt"/>
              </a:rPr>
              <a:t>you</a:t>
            </a:r>
            <a:r>
              <a:rPr lang="nl-NL" b="0" i="0" dirty="0">
                <a:effectLst/>
                <a:latin typeface="+mn-lt"/>
              </a:rPr>
              <a:t> </a:t>
            </a:r>
            <a:r>
              <a:rPr lang="nl-NL" b="0" i="0" dirty="0" err="1">
                <a:effectLst/>
                <a:latin typeface="+mn-lt"/>
              </a:rPr>
              <a:t>can</a:t>
            </a:r>
            <a:r>
              <a:rPr lang="nl-NL" b="0" i="0" dirty="0">
                <a:effectLst/>
                <a:latin typeface="+mn-lt"/>
              </a:rPr>
              <a:t> </a:t>
            </a:r>
            <a:r>
              <a:rPr lang="nl-NL" b="0" i="0" dirty="0" err="1">
                <a:effectLst/>
                <a:latin typeface="+mn-lt"/>
              </a:rPr>
              <a:t>use</a:t>
            </a:r>
            <a:r>
              <a:rPr lang="nl-NL" b="0" i="0" dirty="0">
                <a:effectLst/>
                <a:latin typeface="+mn-lt"/>
              </a:rPr>
              <a:t>: (</a:t>
            </a:r>
            <a:r>
              <a:rPr lang="nl-NL" b="0" i="0" u="none" strike="noStrike" dirty="0">
                <a:effectLst/>
                <a:latin typeface="+mn-lt"/>
                <a:hlinkClick r:id="rId3"/>
              </a:rPr>
              <a:t>https://kubernetes.io/docs/reference/kubectl/cheatsheet/</a:t>
            </a:r>
            <a:r>
              <a:rPr lang="nl-NL" b="0" i="0" dirty="0">
                <a:effectLst/>
                <a:latin typeface="+mn-lt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0" dirty="0" err="1">
                <a:latin typeface="+mn-lt"/>
              </a:rPr>
              <a:t>Highly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recommended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to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install</a:t>
            </a:r>
            <a:r>
              <a:rPr lang="nl-NL" b="0" dirty="0">
                <a:latin typeface="+mn-lt"/>
              </a:rPr>
              <a:t> </a:t>
            </a:r>
            <a:r>
              <a:rPr lang="nl-NL" dirty="0" err="1">
                <a:latin typeface="+mn-lt"/>
              </a:rPr>
              <a:t>autocomplete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extensions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using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the</a:t>
            </a:r>
            <a:r>
              <a:rPr lang="nl-NL" b="0" dirty="0">
                <a:latin typeface="+mn-lt"/>
              </a:rPr>
              <a:t> </a:t>
            </a:r>
            <a:r>
              <a:rPr lang="nl-NL" b="0" dirty="0" err="1">
                <a:latin typeface="+mn-lt"/>
              </a:rPr>
              <a:t>instructions</a:t>
            </a:r>
            <a:r>
              <a:rPr lang="nl-NL" b="0" dirty="0">
                <a:latin typeface="+mn-lt"/>
              </a:rPr>
              <a:t> in </a:t>
            </a:r>
            <a:r>
              <a:rPr lang="nl-NL" b="0" dirty="0" err="1">
                <a:latin typeface="+mn-lt"/>
              </a:rPr>
              <a:t>the</a:t>
            </a:r>
            <a:r>
              <a:rPr lang="nl-NL" b="0" dirty="0">
                <a:latin typeface="+mn-lt"/>
              </a:rPr>
              <a:t> README</a:t>
            </a:r>
            <a:endParaRPr lang="nl-NL" b="0" i="0" dirty="0"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nl-NL" dirty="0">
              <a:latin typeface="+mn-lt"/>
            </a:endParaRPr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</a:pPr>
            <a:endParaRPr dirty="0">
              <a:latin typeface="+mn-lt"/>
            </a:endParaRPr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Kubectl</a:t>
            </a:r>
            <a:endParaRPr dirty="0"/>
          </a:p>
        </p:txBody>
      </p:sp>
      <p:sp>
        <p:nvSpPr>
          <p:cNvPr id="169" name="Google Shape;169;p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basics (part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5201404"/>
      </p:ext>
    </p:extLst>
  </p:cSld>
  <p:clrMapOvr>
    <a:masterClrMapping/>
  </p:clrMapOvr>
</p:sld>
</file>

<file path=ppt/theme/theme1.xml><?xml version="1.0" encoding="utf-8"?>
<a:theme xmlns:a="http://schemas.openxmlformats.org/drawingml/2006/main" name="BDR Theme">
  <a:themeElements>
    <a:clrScheme name="Custom 1">
      <a:dk1>
        <a:srgbClr val="0C2749"/>
      </a:dk1>
      <a:lt1>
        <a:srgbClr val="FFFFFF"/>
      </a:lt1>
      <a:dk2>
        <a:srgbClr val="0C2749"/>
      </a:dk2>
      <a:lt2>
        <a:srgbClr val="ECF1F3"/>
      </a:lt2>
      <a:accent1>
        <a:srgbClr val="00B9AD"/>
      </a:accent1>
      <a:accent2>
        <a:srgbClr val="EE2F53"/>
      </a:accent2>
      <a:accent3>
        <a:srgbClr val="0C2749"/>
      </a:accent3>
      <a:accent4>
        <a:srgbClr val="00B9AD"/>
      </a:accent4>
      <a:accent5>
        <a:srgbClr val="EE2F53"/>
      </a:accent5>
      <a:accent6>
        <a:srgbClr val="0C2749"/>
      </a:accent6>
      <a:hlink>
        <a:srgbClr val="EE2F53"/>
      </a:hlink>
      <a:folHlink>
        <a:srgbClr val="BE24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5765</TotalTime>
  <Words>1288</Words>
  <Application>Microsoft Macintosh PowerPoint</Application>
  <PresentationFormat>Aangepast</PresentationFormat>
  <Paragraphs>249</Paragraphs>
  <Slides>40</Slides>
  <Notes>40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6" baseType="lpstr">
      <vt:lpstr>Calibri</vt:lpstr>
      <vt:lpstr>Quicksand</vt:lpstr>
      <vt:lpstr>Arial</vt:lpstr>
      <vt:lpstr>var(--jp-content-font-family)</vt:lpstr>
      <vt:lpstr>Menlo</vt:lpstr>
      <vt:lpstr>BDR Theme</vt:lpstr>
      <vt:lpstr>Kubernetes basics</vt:lpstr>
      <vt:lpstr>Contents</vt:lpstr>
      <vt:lpstr>Introduction</vt:lpstr>
      <vt:lpstr>Goal for today</vt:lpstr>
      <vt:lpstr>What is Kubernetes?</vt:lpstr>
      <vt:lpstr>Yaml Engineering</vt:lpstr>
      <vt:lpstr>What problems does it solve?</vt:lpstr>
      <vt:lpstr>Features?</vt:lpstr>
      <vt:lpstr>Kubectl</vt:lpstr>
      <vt:lpstr>Minikube</vt:lpstr>
      <vt:lpstr>Minikube</vt:lpstr>
      <vt:lpstr>Demo time! </vt:lpstr>
      <vt:lpstr>Put the container in the cluster</vt:lpstr>
      <vt:lpstr>Clean up</vt:lpstr>
      <vt:lpstr>Overall Architecture</vt:lpstr>
      <vt:lpstr>Cluster</vt:lpstr>
      <vt:lpstr>Cluster</vt:lpstr>
      <vt:lpstr>Node</vt:lpstr>
      <vt:lpstr>Pod</vt:lpstr>
      <vt:lpstr>Architecture</vt:lpstr>
      <vt:lpstr>Architecture</vt:lpstr>
      <vt:lpstr>Lots of port-forwarding</vt:lpstr>
      <vt:lpstr>Portception</vt:lpstr>
      <vt:lpstr>Pods and Deployments</vt:lpstr>
      <vt:lpstr>Deployments</vt:lpstr>
      <vt:lpstr>Deployments explained </vt:lpstr>
      <vt:lpstr>Checking out the pods</vt:lpstr>
      <vt:lpstr>How to access a pod?</vt:lpstr>
      <vt:lpstr>Services</vt:lpstr>
      <vt:lpstr>What is a service?</vt:lpstr>
      <vt:lpstr>Service</vt:lpstr>
      <vt:lpstr>Creating the service</vt:lpstr>
      <vt:lpstr>Cluster IP vs Load Balancer</vt:lpstr>
      <vt:lpstr>Checking our services</vt:lpstr>
      <vt:lpstr>With and without a service</vt:lpstr>
      <vt:lpstr>Cronjobs</vt:lpstr>
      <vt:lpstr>Cronjobs</vt:lpstr>
      <vt:lpstr>Hands-on</vt:lpstr>
      <vt:lpstr>Agenda for next week 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basics</dc:title>
  <dc:creator>BZ</dc:creator>
  <cp:lastModifiedBy>Björn van Dijkman (External - Workforce Logiq Sweden AB (SE))</cp:lastModifiedBy>
  <cp:revision>10</cp:revision>
  <dcterms:created xsi:type="dcterms:W3CDTF">2018-03-28T13:04:14Z</dcterms:created>
  <dcterms:modified xsi:type="dcterms:W3CDTF">2023-02-21T12:55:19Z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2018-03-08T00:00:00Z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2018-03-28T00:00:00Z</vt:filetime>
  </property>
</Properties>
</file>